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944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6" r:id="rId6"/>
    <p:sldId id="257" r:id="rId7"/>
    <p:sldId id="288" r:id="rId8"/>
    <p:sldId id="289" r:id="rId9"/>
    <p:sldId id="290" r:id="rId10"/>
    <p:sldId id="297" r:id="rId11"/>
    <p:sldId id="291" r:id="rId12"/>
    <p:sldId id="292" r:id="rId13"/>
    <p:sldId id="298" r:id="rId14"/>
    <p:sldId id="295" r:id="rId15"/>
    <p:sldId id="299" r:id="rId16"/>
    <p:sldId id="294" r:id="rId17"/>
    <p:sldId id="301" r:id="rId18"/>
    <p:sldId id="302" r:id="rId19"/>
    <p:sldId id="303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FE78C-5260-D9A0-9145-097BFEF60DB2}" v="103" dt="2025-03-16T13:11:40.442"/>
    <p1510:client id="{62B91809-8585-74A0-9013-91895BB46FF4}" v="23" dt="2025-03-17T04:13:03.407"/>
    <p1510:client id="{97CA6A15-0F7E-A182-7FE5-F42CB086EE37}" v="944" dt="2025-03-16T12:38:35.299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646" autoAdjust="0"/>
  </p:normalViewPr>
  <p:slideViewPr>
    <p:cSldViewPr snapToGrid="0">
      <p:cViewPr>
        <p:scale>
          <a:sx n="100" d="100"/>
          <a:sy n="100" d="100"/>
        </p:scale>
        <p:origin x="-1238" y="-115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05741-019F-42C9-8DF6-E33B9F99DC7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B7B5C7-6A5B-48AA-A7DE-94ACD0B5A2BC}">
      <dgm:prSet/>
      <dgm:spPr/>
      <dgm:t>
        <a:bodyPr/>
        <a:lstStyle/>
        <a:p>
          <a:r>
            <a:rPr lang="en-US" b="1"/>
            <a:t>Clean and process new articles.</a:t>
          </a:r>
          <a:endParaRPr lang="en-US"/>
        </a:p>
      </dgm:t>
    </dgm:pt>
    <dgm:pt modelId="{676672CD-2722-41CC-9E37-507A0894355F}" type="parTrans" cxnId="{59FFBF32-2CD4-445B-88CD-8367AE74A10D}">
      <dgm:prSet/>
      <dgm:spPr/>
      <dgm:t>
        <a:bodyPr/>
        <a:lstStyle/>
        <a:p>
          <a:endParaRPr lang="en-US"/>
        </a:p>
      </dgm:t>
    </dgm:pt>
    <dgm:pt modelId="{06706AD1-694B-46A5-8A62-74416874903E}" type="sibTrans" cxnId="{59FFBF32-2CD4-445B-88CD-8367AE74A10D}">
      <dgm:prSet/>
      <dgm:spPr/>
      <dgm:t>
        <a:bodyPr/>
        <a:lstStyle/>
        <a:p>
          <a:endParaRPr lang="en-US"/>
        </a:p>
      </dgm:t>
    </dgm:pt>
    <dgm:pt modelId="{48C38C3F-450A-4EC1-AB16-97F9AC4E0D2B}">
      <dgm:prSet/>
      <dgm:spPr/>
      <dgm:t>
        <a:bodyPr/>
        <a:lstStyle/>
        <a:p>
          <a:r>
            <a:rPr lang="en-US" b="1"/>
            <a:t>Use the trained model to predict if they are real or fake.</a:t>
          </a:r>
          <a:endParaRPr lang="en-US"/>
        </a:p>
      </dgm:t>
    </dgm:pt>
    <dgm:pt modelId="{F456DD38-08D1-4FB2-9983-7E8A5A3EF4BA}" type="parTrans" cxnId="{DB497E1D-7329-4ED1-BE3D-3E64CE527C2D}">
      <dgm:prSet/>
      <dgm:spPr/>
      <dgm:t>
        <a:bodyPr/>
        <a:lstStyle/>
        <a:p>
          <a:endParaRPr lang="en-US"/>
        </a:p>
      </dgm:t>
    </dgm:pt>
    <dgm:pt modelId="{F8BCE263-CF94-4546-A310-343573DD856D}" type="sibTrans" cxnId="{DB497E1D-7329-4ED1-BE3D-3E64CE527C2D}">
      <dgm:prSet/>
      <dgm:spPr/>
      <dgm:t>
        <a:bodyPr/>
        <a:lstStyle/>
        <a:p>
          <a:endParaRPr lang="en-US"/>
        </a:p>
      </dgm:t>
    </dgm:pt>
    <dgm:pt modelId="{22CDC50C-A740-423E-858A-245EC278756A}" type="pres">
      <dgm:prSet presAssocID="{F6505741-019F-42C9-8DF6-E33B9F99DC7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DBA5E8-B94A-445A-87F6-D15862DB99AA}" type="pres">
      <dgm:prSet presAssocID="{0EB7B5C7-6A5B-48AA-A7DE-94ACD0B5A2BC}" presName="hierRoot1" presStyleCnt="0"/>
      <dgm:spPr/>
    </dgm:pt>
    <dgm:pt modelId="{34056E7F-E769-491F-8F38-DFE8BFA65359}" type="pres">
      <dgm:prSet presAssocID="{0EB7B5C7-6A5B-48AA-A7DE-94ACD0B5A2BC}" presName="composite" presStyleCnt="0"/>
      <dgm:spPr/>
    </dgm:pt>
    <dgm:pt modelId="{C55A2C76-7EEC-4893-A718-4090D8F4F3C4}" type="pres">
      <dgm:prSet presAssocID="{0EB7B5C7-6A5B-48AA-A7DE-94ACD0B5A2BC}" presName="background" presStyleLbl="node0" presStyleIdx="0" presStyleCnt="2"/>
      <dgm:spPr/>
    </dgm:pt>
    <dgm:pt modelId="{ADC48569-100B-444F-9239-E0F02CEC266A}" type="pres">
      <dgm:prSet presAssocID="{0EB7B5C7-6A5B-48AA-A7DE-94ACD0B5A2BC}" presName="text" presStyleLbl="fgAcc0" presStyleIdx="0" presStyleCnt="2">
        <dgm:presLayoutVars>
          <dgm:chPref val="3"/>
        </dgm:presLayoutVars>
      </dgm:prSet>
      <dgm:spPr/>
    </dgm:pt>
    <dgm:pt modelId="{889C1A9A-674C-4ECB-AAAF-D7DD44B5F886}" type="pres">
      <dgm:prSet presAssocID="{0EB7B5C7-6A5B-48AA-A7DE-94ACD0B5A2BC}" presName="hierChild2" presStyleCnt="0"/>
      <dgm:spPr/>
    </dgm:pt>
    <dgm:pt modelId="{6F45C4B1-8986-4645-B492-1F986B846DF7}" type="pres">
      <dgm:prSet presAssocID="{48C38C3F-450A-4EC1-AB16-97F9AC4E0D2B}" presName="hierRoot1" presStyleCnt="0"/>
      <dgm:spPr/>
    </dgm:pt>
    <dgm:pt modelId="{EE77ADBE-33DD-4CBC-815C-D9D9D79C20A4}" type="pres">
      <dgm:prSet presAssocID="{48C38C3F-450A-4EC1-AB16-97F9AC4E0D2B}" presName="composite" presStyleCnt="0"/>
      <dgm:spPr/>
    </dgm:pt>
    <dgm:pt modelId="{B23DD295-4C2E-49CF-8E90-77436687A666}" type="pres">
      <dgm:prSet presAssocID="{48C38C3F-450A-4EC1-AB16-97F9AC4E0D2B}" presName="background" presStyleLbl="node0" presStyleIdx="1" presStyleCnt="2"/>
      <dgm:spPr/>
    </dgm:pt>
    <dgm:pt modelId="{0711D5C9-DC63-4876-8592-09DCED0211F4}" type="pres">
      <dgm:prSet presAssocID="{48C38C3F-450A-4EC1-AB16-97F9AC4E0D2B}" presName="text" presStyleLbl="fgAcc0" presStyleIdx="1" presStyleCnt="2">
        <dgm:presLayoutVars>
          <dgm:chPref val="3"/>
        </dgm:presLayoutVars>
      </dgm:prSet>
      <dgm:spPr/>
    </dgm:pt>
    <dgm:pt modelId="{6F0C38A4-072E-41E9-941E-4D775C7957A5}" type="pres">
      <dgm:prSet presAssocID="{48C38C3F-450A-4EC1-AB16-97F9AC4E0D2B}" presName="hierChild2" presStyleCnt="0"/>
      <dgm:spPr/>
    </dgm:pt>
  </dgm:ptLst>
  <dgm:cxnLst>
    <dgm:cxn modelId="{DB497E1D-7329-4ED1-BE3D-3E64CE527C2D}" srcId="{F6505741-019F-42C9-8DF6-E33B9F99DC78}" destId="{48C38C3F-450A-4EC1-AB16-97F9AC4E0D2B}" srcOrd="1" destOrd="0" parTransId="{F456DD38-08D1-4FB2-9983-7E8A5A3EF4BA}" sibTransId="{F8BCE263-CF94-4546-A310-343573DD856D}"/>
    <dgm:cxn modelId="{59FFBF32-2CD4-445B-88CD-8367AE74A10D}" srcId="{F6505741-019F-42C9-8DF6-E33B9F99DC78}" destId="{0EB7B5C7-6A5B-48AA-A7DE-94ACD0B5A2BC}" srcOrd="0" destOrd="0" parTransId="{676672CD-2722-41CC-9E37-507A0894355F}" sibTransId="{06706AD1-694B-46A5-8A62-74416874903E}"/>
    <dgm:cxn modelId="{BC7E5F36-0408-4306-8BE3-D4895D5A5FBA}" type="presOf" srcId="{F6505741-019F-42C9-8DF6-E33B9F99DC78}" destId="{22CDC50C-A740-423E-858A-245EC278756A}" srcOrd="0" destOrd="0" presId="urn:microsoft.com/office/officeart/2005/8/layout/hierarchy1"/>
    <dgm:cxn modelId="{82935C3E-1FD5-4DC0-BC67-E0D05936D1DA}" type="presOf" srcId="{48C38C3F-450A-4EC1-AB16-97F9AC4E0D2B}" destId="{0711D5C9-DC63-4876-8592-09DCED0211F4}" srcOrd="0" destOrd="0" presId="urn:microsoft.com/office/officeart/2005/8/layout/hierarchy1"/>
    <dgm:cxn modelId="{A3229ABE-D613-4881-821F-D8E18A7002CC}" type="presOf" srcId="{0EB7B5C7-6A5B-48AA-A7DE-94ACD0B5A2BC}" destId="{ADC48569-100B-444F-9239-E0F02CEC266A}" srcOrd="0" destOrd="0" presId="urn:microsoft.com/office/officeart/2005/8/layout/hierarchy1"/>
    <dgm:cxn modelId="{6DF540DA-07CF-421F-8369-776E6210BCB6}" type="presParOf" srcId="{22CDC50C-A740-423E-858A-245EC278756A}" destId="{3EDBA5E8-B94A-445A-87F6-D15862DB99AA}" srcOrd="0" destOrd="0" presId="urn:microsoft.com/office/officeart/2005/8/layout/hierarchy1"/>
    <dgm:cxn modelId="{6460FFB1-4D5A-4C15-9547-68AFBB689602}" type="presParOf" srcId="{3EDBA5E8-B94A-445A-87F6-D15862DB99AA}" destId="{34056E7F-E769-491F-8F38-DFE8BFA65359}" srcOrd="0" destOrd="0" presId="urn:microsoft.com/office/officeart/2005/8/layout/hierarchy1"/>
    <dgm:cxn modelId="{07AA142D-66B6-44B3-9C01-D4888ED2B054}" type="presParOf" srcId="{34056E7F-E769-491F-8F38-DFE8BFA65359}" destId="{C55A2C76-7EEC-4893-A718-4090D8F4F3C4}" srcOrd="0" destOrd="0" presId="urn:microsoft.com/office/officeart/2005/8/layout/hierarchy1"/>
    <dgm:cxn modelId="{4D814839-5B33-4B76-B885-F4ECEC1DE8A3}" type="presParOf" srcId="{34056E7F-E769-491F-8F38-DFE8BFA65359}" destId="{ADC48569-100B-444F-9239-E0F02CEC266A}" srcOrd="1" destOrd="0" presId="urn:microsoft.com/office/officeart/2005/8/layout/hierarchy1"/>
    <dgm:cxn modelId="{AEF88E03-0CA2-4A46-ADB6-AF3897A9B47B}" type="presParOf" srcId="{3EDBA5E8-B94A-445A-87F6-D15862DB99AA}" destId="{889C1A9A-674C-4ECB-AAAF-D7DD44B5F886}" srcOrd="1" destOrd="0" presId="urn:microsoft.com/office/officeart/2005/8/layout/hierarchy1"/>
    <dgm:cxn modelId="{8E12BEFE-CA1B-4E98-9B5F-4BDEBAA554F3}" type="presParOf" srcId="{22CDC50C-A740-423E-858A-245EC278756A}" destId="{6F45C4B1-8986-4645-B492-1F986B846DF7}" srcOrd="1" destOrd="0" presId="urn:microsoft.com/office/officeart/2005/8/layout/hierarchy1"/>
    <dgm:cxn modelId="{427DD399-A8FF-407A-A37D-927227D572E8}" type="presParOf" srcId="{6F45C4B1-8986-4645-B492-1F986B846DF7}" destId="{EE77ADBE-33DD-4CBC-815C-D9D9D79C20A4}" srcOrd="0" destOrd="0" presId="urn:microsoft.com/office/officeart/2005/8/layout/hierarchy1"/>
    <dgm:cxn modelId="{AA7336BB-21D6-43DD-A3E5-5615336E52B0}" type="presParOf" srcId="{EE77ADBE-33DD-4CBC-815C-D9D9D79C20A4}" destId="{B23DD295-4C2E-49CF-8E90-77436687A666}" srcOrd="0" destOrd="0" presId="urn:microsoft.com/office/officeart/2005/8/layout/hierarchy1"/>
    <dgm:cxn modelId="{D32C4D87-A1A9-4CF4-8FD3-9790C3E8D4B8}" type="presParOf" srcId="{EE77ADBE-33DD-4CBC-815C-D9D9D79C20A4}" destId="{0711D5C9-DC63-4876-8592-09DCED0211F4}" srcOrd="1" destOrd="0" presId="urn:microsoft.com/office/officeart/2005/8/layout/hierarchy1"/>
    <dgm:cxn modelId="{D69FF90C-16C5-47EE-9425-EA77093D1A43}" type="presParOf" srcId="{6F45C4B1-8986-4645-B492-1F986B846DF7}" destId="{6F0C38A4-072E-41E9-941E-4D775C7957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A2C76-7EEC-4893-A718-4090D8F4F3C4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48569-100B-444F-9239-E0F02CEC266A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Clean and process new articles.</a:t>
          </a:r>
          <a:endParaRPr lang="en-US" sz="4000" kern="1200"/>
        </a:p>
      </dsp:txBody>
      <dsp:txXfrm>
        <a:off x="560236" y="832323"/>
        <a:ext cx="4149382" cy="2576345"/>
      </dsp:txXfrm>
    </dsp:sp>
    <dsp:sp modelId="{B23DD295-4C2E-49CF-8E90-77436687A666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1D5C9-DC63-4876-8592-09DCED0211F4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Use the trained model to predict if they are real or fake.</a:t>
          </a:r>
          <a:endParaRPr lang="en-US" sz="4000" kern="1200"/>
        </a:p>
      </dsp:txBody>
      <dsp:txXfrm>
        <a:off x="5827635" y="832323"/>
        <a:ext cx="4149382" cy="257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A1EA-0FA1-E2DD-E1E5-1AC1977A0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CAA4C-FF26-995F-68A4-AD093BAC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68D51-2705-E262-9199-4BD972CD3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816AB-3D14-7BAB-8BEE-05210D6BE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2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92B89-9AF7-686D-CAC1-054BD93CC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34E9F-1D4F-5571-3CEF-C9356ADE6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A3EAC-B635-AF98-7D65-0C1331336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F6E19-629B-7E33-E5C5-A9DB214F1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27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2C342-05B5-16E1-E4F8-E0BD95B72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7689F-D90B-D486-CCF6-84B8EC99B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B51D0-A3F1-70BF-316A-8CFF42A35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DF38-9A6B-C26F-6345-B62A912C5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2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580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7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40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27803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03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25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17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81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19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08822" cy="68580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10643508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66088" y="2652713"/>
            <a:ext cx="5394959" cy="343693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7920" y="1447800"/>
            <a:ext cx="4214010" cy="421401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79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22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3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7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2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3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0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1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4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2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008D65-4C48-4CAB-8600-9F4C427C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286FC8-DD5D-4402-A2C0-8739BDAFE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C23917-FA20-4DBD-BA3C-868A3EA8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walking around a large cellphone&#10;&#10;AI-generated content may be incorrect.">
            <a:extLst>
              <a:ext uri="{FF2B5EF4-FFF2-40B4-BE49-F238E27FC236}">
                <a16:creationId xmlns:a16="http://schemas.microsoft.com/office/drawing/2014/main" id="{54E4958A-C84A-68D8-512E-298BE5DF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154" b="1177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1B99F2-7904-4E8D-871E-2889D858E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557" y="554736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Fake News Detection Using Machine Learning</a:t>
            </a:r>
            <a:endParaRPr lang="en-US" sz="4000">
              <a:solidFill>
                <a:schemeClr val="bg2">
                  <a:lumMod val="10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B8B851-9639-4B29-9E80-42FDE755E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4764-DF3A-999E-8FA0-49BF809B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Predicting on Validation Data</a:t>
            </a:r>
          </a:p>
          <a:p>
            <a:endParaRPr lang="en-US" sz="480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14AC6CC-6C90-0F7A-065A-006A84D015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5041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806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65" y="989988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Model Evaluation</a:t>
            </a:r>
          </a:p>
          <a:p>
            <a:endParaRPr lang="en-US" sz="4800" dirty="0">
              <a:ea typeface="Calibri Light"/>
              <a:cs typeface="Calibri Light"/>
            </a:endParaRPr>
          </a:p>
          <a:p>
            <a:endParaRPr lang="en-US" sz="4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9A705-E123-1C6C-EC93-CEE377B7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64" y="2295119"/>
            <a:ext cx="6454987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Prints accuracy</a:t>
            </a:r>
            <a:r>
              <a:rPr lang="en-US" b="1" dirty="0">
                <a:ea typeface="+mn-lt"/>
                <a:cs typeface="+mn-lt"/>
              </a:rPr>
              <a:t>, recall, and F1-score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Helps understand model reliability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9CB1A2-57E6-23E7-9F6D-BE573611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634" y="2903903"/>
            <a:ext cx="5872041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A74FED-665B-44E8-AD64-AC4818D42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51024C-CB47-4BCD-B0FD-5CCEC092B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E2B0D8E-23D2-484D-A437-CA27572A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79774D8-8540-48E4-923D-4F2A21A0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8258C6-81CC-4C42-B916-9D2550D61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780D3-F967-9DA2-0829-0BB70377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Data Visualization</a:t>
            </a: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7741DD-FE8A-A130-5F89-E99D28F7585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2371" y="2653800"/>
            <a:ext cx="3735500" cy="3335519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Display most common words in real and fake news.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endParaRPr lang="en-US" sz="1500" b="1">
              <a:solidFill>
                <a:srgbClr val="FFFFFF"/>
              </a:solidFill>
            </a:endParaRPr>
          </a:p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9C049BC-66AD-454E-982D-C9EBB75C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graph of different colored columns&#10;&#10;AI-generated content may be incorrect.">
            <a:extLst>
              <a:ext uri="{FF2B5EF4-FFF2-40B4-BE49-F238E27FC236}">
                <a16:creationId xmlns:a16="http://schemas.microsoft.com/office/drawing/2014/main" id="{B3981F35-7F42-F452-5CE3-333B7496F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" r="-161" b="-867"/>
          <a:stretch/>
        </p:blipFill>
        <p:spPr>
          <a:xfrm>
            <a:off x="4812159" y="5812"/>
            <a:ext cx="7368222" cy="3134200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8450750-8542-1376-1C81-E807CB2BA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-915" r="233" b="606"/>
          <a:stretch/>
        </p:blipFill>
        <p:spPr>
          <a:xfrm>
            <a:off x="4646507" y="3024854"/>
            <a:ext cx="7550555" cy="38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5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81" y="2219179"/>
            <a:ext cx="2731477" cy="1213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Comparison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54AB5-5FAF-048C-7446-5A7BE8DF8128}"/>
              </a:ext>
            </a:extLst>
          </p:cNvPr>
          <p:cNvSpPr txBox="1"/>
          <p:nvPr/>
        </p:nvSpPr>
        <p:spPr>
          <a:xfrm>
            <a:off x="5168289" y="4976446"/>
            <a:ext cx="1940170" cy="5435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TF-IDF(1)</a:t>
            </a:r>
            <a:endParaRPr lang="en-US" sz="1500" cap="all" spc="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79F0AC6-7454-2507-4FF3-7AAF2F72C3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148" y="112151"/>
            <a:ext cx="4120417" cy="4865701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D7BFE72-4DA9-07A7-6C32-D351B976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589" y="102772"/>
            <a:ext cx="4217663" cy="4843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52288-0EE3-5F9D-5CE3-BA9F14F578C2}"/>
              </a:ext>
            </a:extLst>
          </p:cNvPr>
          <p:cNvSpPr txBox="1"/>
          <p:nvPr/>
        </p:nvSpPr>
        <p:spPr>
          <a:xfrm>
            <a:off x="8729785" y="5085862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cap="all" dirty="0">
                <a:solidFill>
                  <a:srgbClr val="0D0D0D"/>
                </a:solidFill>
                <a:latin typeface="Calibri Light"/>
              </a:rPr>
              <a:t>WORD2VEC(1)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3C898-AA3F-A367-5C14-01DE677C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A610-309B-D8C1-9BEA-7DF027D15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11" y="2121714"/>
            <a:ext cx="2731477" cy="1213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Comparison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E1557-C696-C045-C621-DF8439795A86}"/>
              </a:ext>
            </a:extLst>
          </p:cNvPr>
          <p:cNvSpPr txBox="1"/>
          <p:nvPr/>
        </p:nvSpPr>
        <p:spPr>
          <a:xfrm>
            <a:off x="5168289" y="4976446"/>
            <a:ext cx="1940170" cy="5435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TF-IDF(2)</a:t>
            </a:r>
            <a:endParaRPr lang="en-US" sz="1500" cap="all" spc="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1BC2F-E5C4-864F-A954-BBCEE087A9C3}"/>
              </a:ext>
            </a:extLst>
          </p:cNvPr>
          <p:cNvSpPr txBox="1"/>
          <p:nvPr/>
        </p:nvSpPr>
        <p:spPr>
          <a:xfrm>
            <a:off x="9332297" y="5085862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cap="all" dirty="0">
                <a:solidFill>
                  <a:srgbClr val="0D0D0D"/>
                </a:solidFill>
                <a:latin typeface="Calibri Light"/>
              </a:rPr>
              <a:t>WORD2VEC (2)</a:t>
            </a:r>
            <a:endParaRPr lang="en-US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B82EBB-478D-D29C-35B5-8C80ADE0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465" y="-26582"/>
            <a:ext cx="4801910" cy="4935278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75CF064-11F2-B8A6-892A-8EFAFD84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97" y="-1"/>
            <a:ext cx="4094211" cy="492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1DB16A-9A1A-B67D-F3AE-EDDA1620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A81D-BF7D-2EC5-5E54-780306D0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11" y="659737"/>
            <a:ext cx="2731477" cy="1213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alibri Light"/>
                <a:cs typeface="Calibri Light"/>
              </a:rPr>
              <a:t>Results</a:t>
            </a:r>
            <a:endParaRPr lang="en-US" sz="320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B2806-887C-169D-F58D-8B526E06D773}"/>
              </a:ext>
            </a:extLst>
          </p:cNvPr>
          <p:cNvSpPr txBox="1"/>
          <p:nvPr/>
        </p:nvSpPr>
        <p:spPr>
          <a:xfrm>
            <a:off x="5168289" y="4976446"/>
            <a:ext cx="1940170" cy="5435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TF-IDF(1)</a:t>
            </a:r>
            <a:endParaRPr lang="en-US" sz="1500" cap="all" spc="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06237-2F92-467A-DADB-298262D9DB44}"/>
              </a:ext>
            </a:extLst>
          </p:cNvPr>
          <p:cNvSpPr txBox="1"/>
          <p:nvPr/>
        </p:nvSpPr>
        <p:spPr>
          <a:xfrm>
            <a:off x="9332297" y="5085862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cap="all" dirty="0">
                <a:solidFill>
                  <a:srgbClr val="0D0D0D"/>
                </a:solidFill>
                <a:latin typeface="Calibri Light"/>
              </a:rPr>
              <a:t>WORD2VEC (1)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3D613E-1877-3370-5A5D-E654CD8B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461" y="0"/>
            <a:ext cx="4383705" cy="493528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1ABC62-5073-BFF2-F00E-34FCD02C2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096" y="-16613"/>
            <a:ext cx="4465468" cy="49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91402-D096-FA0B-73AE-9D9C522A7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5500-695C-FA27-DD10-69F53CA1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11" y="659737"/>
            <a:ext cx="2731477" cy="1213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alibri Light"/>
                <a:cs typeface="Calibri Light"/>
              </a:rPr>
              <a:t>Results</a:t>
            </a:r>
            <a:endParaRPr lang="en-US" sz="320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3327F-F63A-6F0A-BCBF-4B51EEAE311F}"/>
              </a:ext>
            </a:extLst>
          </p:cNvPr>
          <p:cNvSpPr txBox="1"/>
          <p:nvPr/>
        </p:nvSpPr>
        <p:spPr>
          <a:xfrm>
            <a:off x="5168289" y="4976446"/>
            <a:ext cx="1940170" cy="5435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TF-IDF(2)</a:t>
            </a:r>
            <a:endParaRPr lang="en-US" sz="1500" cap="all" spc="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4685A-F175-D83E-55E5-F324E24155DF}"/>
              </a:ext>
            </a:extLst>
          </p:cNvPr>
          <p:cNvSpPr txBox="1"/>
          <p:nvPr/>
        </p:nvSpPr>
        <p:spPr>
          <a:xfrm>
            <a:off x="9332297" y="5085862"/>
            <a:ext cx="2743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cap="all" dirty="0">
                <a:solidFill>
                  <a:srgbClr val="0D0D0D"/>
                </a:solidFill>
                <a:latin typeface="Calibri Light"/>
              </a:rPr>
              <a:t>WORD2VEC (2)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D1C5DC-C7DE-4968-A9D3-FEBA4AD5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883" y="35442"/>
            <a:ext cx="4385002" cy="490869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E42B27-9C08-EFD0-80D7-66B53A73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615" y="19574"/>
            <a:ext cx="4277169" cy="4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493138"/>
            <a:ext cx="10058400" cy="3892168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609" y="4383496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you have any questions?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newspaper with text on it&#10;&#10;AI-generated content may be incorrect.">
            <a:extLst>
              <a:ext uri="{FF2B5EF4-FFF2-40B4-BE49-F238E27FC236}">
                <a16:creationId xmlns:a16="http://schemas.microsoft.com/office/drawing/2014/main" id="{FCA2FB5B-570E-D181-A4B1-1DCB61C08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28" r="228"/>
          <a:stretch/>
        </p:blipFill>
        <p:spPr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DDD7C-8C2D-9295-6B61-CF2BF71DBE6E}"/>
              </a:ext>
            </a:extLst>
          </p:cNvPr>
          <p:cNvSpPr txBox="1"/>
          <p:nvPr/>
        </p:nvSpPr>
        <p:spPr>
          <a:xfrm>
            <a:off x="1676400" y="8708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 Introduction</a:t>
            </a:r>
            <a:endParaRPr lang="en-US" sz="3600" b="1" dirty="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CEAB7-F358-AB82-6801-5F1996C4FCF7}"/>
              </a:ext>
            </a:extLst>
          </p:cNvPr>
          <p:cNvSpPr txBox="1"/>
          <p:nvPr/>
        </p:nvSpPr>
        <p:spPr>
          <a:xfrm>
            <a:off x="1186543" y="2438400"/>
            <a:ext cx="615701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This project aims to detect fake news using NLP and machine learning.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We process text data, train models, and evaluate their performance.</a:t>
            </a:r>
            <a:endParaRPr lang="en-US" dirty="0">
              <a:ea typeface="+mn-lt"/>
              <a:cs typeface="+mn-lt"/>
            </a:endParaRPr>
          </a:p>
          <a:p>
            <a:endParaRPr lang="en-US" sz="2400" b="1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endParaRPr lang="en-US" sz="24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32" y="2123"/>
            <a:ext cx="675098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accent4">
                    <a:lumMod val="75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684" y="1445725"/>
            <a:ext cx="9278796" cy="4645563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Load Dataset</a:t>
            </a:r>
            <a:endParaRPr lang="en-US" sz="2000">
              <a:solidFill>
                <a:schemeClr val="bg2">
                  <a:lumMod val="10000"/>
                </a:schemeClr>
              </a:solidFill>
              <a:latin typeface="Calibri"/>
              <a:ea typeface="Calibri Light" panose="020F0302020204030204"/>
              <a:cs typeface="Calibri Light" panose="020F0302020204030204"/>
            </a:endParaRP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Preprocessing Text 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Split Data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Word2Vec Model 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Convert Text to Vectors 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Train Random Forest Model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Predicting on Validation Data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Model Evaluation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 Light"/>
                <a:cs typeface="Calibri Light"/>
              </a:rPr>
              <a:t>Data Visualization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 Light"/>
                <a:cs typeface="Calibri Light"/>
              </a:rPr>
              <a:t>Model Comparison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 Light"/>
                <a:cs typeface="Calibri Light"/>
              </a:rPr>
              <a:t>Results </a:t>
            </a:r>
          </a:p>
          <a:p>
            <a:endParaRPr lang="en-US" sz="6000" b="1" dirty="0">
              <a:solidFill>
                <a:srgbClr val="404040"/>
              </a:solidFill>
              <a:latin typeface="Calibri Light"/>
              <a:ea typeface="Calibri Light"/>
              <a:cs typeface="Calibri Light"/>
            </a:endParaRPr>
          </a:p>
          <a:p>
            <a:endParaRPr lang="en-US" sz="5600" b="1" dirty="0">
              <a:solidFill>
                <a:srgbClr val="404040"/>
              </a:solidFill>
              <a:latin typeface="Calibri Light"/>
              <a:ea typeface="Calibri Light"/>
              <a:cs typeface="Calibri Light"/>
            </a:endParaRPr>
          </a:p>
          <a:p>
            <a:endParaRPr lang="en-US" sz="5700" b="1" dirty="0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/>
              <a:cs typeface="Calibri"/>
            </a:endParaRP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/>
              <a:cs typeface="Calibri"/>
            </a:endParaRPr>
          </a:p>
          <a:p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Load Dataset</a:t>
            </a:r>
          </a:p>
          <a:p>
            <a:endParaRPr lang="en-US" sz="3600" kern="1200" spc="-50" baseline="0" dirty="0">
              <a:solidFill>
                <a:srgbClr val="000000"/>
              </a:solidFill>
              <a:latin typeface="+mj-lt"/>
              <a:ea typeface="Calibri Light"/>
              <a:cs typeface="Calibri Light"/>
            </a:endParaRPr>
          </a:p>
          <a:p>
            <a:endParaRPr lang="en-US" sz="3600" kern="1200" spc="-50" baseline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3139" y="2255080"/>
            <a:ext cx="3563309" cy="3353239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We use 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pandas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to read the dataset.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It contains news titles, content, topics, and labels (real or fake).</a:t>
            </a:r>
            <a:endParaRPr lang="en-US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7" name="Picture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428" b="1"/>
          <a:stretch/>
        </p:blipFill>
        <p:spPr>
          <a:xfrm>
            <a:off x="4615531" y="10"/>
            <a:ext cx="7579644" cy="4571991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black screen with a white text&#10;&#10;AI-generated content may be incorrect.">
            <a:extLst>
              <a:ext uri="{FF2B5EF4-FFF2-40B4-BE49-F238E27FC236}">
                <a16:creationId xmlns:a16="http://schemas.microsoft.com/office/drawing/2014/main" id="{D331B66B-6AD4-D70F-B1FA-B4B85BAC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10" y="4571889"/>
            <a:ext cx="7137327" cy="13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96" y="481393"/>
            <a:ext cx="3616471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Preprocessing Text 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2CF9234-65B6-BB60-CF6D-5D2EC51D6BA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46" y="2839869"/>
            <a:ext cx="4024052" cy="3149450"/>
          </a:xfrm>
        </p:spPr>
        <p:txBody>
          <a:bodyPr vert="horz" lIns="0" tIns="45720" rIns="0" bIns="45720" rtlCol="0" anchor="t">
            <a:normAutofit/>
          </a:bodyPr>
          <a:lstStyle/>
          <a:p>
            <a:pPr indent="-283210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Convert text to lowercase, remove numbers and punctuation.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indent="-283210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Tokenize words, remove stop words, apply lemmatization.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indent="-283210"/>
            <a:endParaRPr lang="en-US" sz="15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D242F5AF-ECEB-004E-DD8A-A59F8F96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588" y="640080"/>
            <a:ext cx="63929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68" y="674269"/>
            <a:ext cx="9601200" cy="1653371"/>
          </a:xfrm>
        </p:spPr>
        <p:txBody>
          <a:bodyPr/>
          <a:lstStyle/>
          <a:p>
            <a:r>
              <a:rPr lang="en-US" dirty="0"/>
              <a:t>Split Data</a:t>
            </a:r>
          </a:p>
          <a:p>
            <a:endParaRPr lang="en-US" dirty="0">
              <a:ea typeface="Calibri Light"/>
              <a:cs typeface="Calibri Light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93" y="2023984"/>
            <a:ext cx="5425440" cy="2120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Split dataset into </a:t>
            </a:r>
            <a:r>
              <a:rPr lang="en-US" b="1" dirty="0">
                <a:ea typeface="+mn-lt"/>
                <a:cs typeface="+mn-lt"/>
              </a:rPr>
              <a:t>80% training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20% testing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Ensures model generalizes to new data.</a:t>
            </a:r>
          </a:p>
          <a:p>
            <a:endParaRPr lang="en-US" sz="2400" b="1" dirty="0"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 b="1" dirty="0"/>
          </a:p>
        </p:txBody>
      </p:sp>
      <p:pic>
        <p:nvPicPr>
          <p:cNvPr id="2" name="Picture 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83C502C-8436-2525-A9EC-CE7E12F0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969" y="3608535"/>
            <a:ext cx="720090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1464-5653-B8AC-2932-551E46C1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Word2Vec Model </a:t>
            </a:r>
            <a:endParaRPr lang="en-US" dirty="0"/>
          </a:p>
          <a:p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1958-FA18-7904-2D2A-344DB2A27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23984"/>
            <a:ext cx="8668370" cy="11974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Train a Word2Vec model to capture word meanings.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Used instead of TF-IDF to understand word relationship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E4D178C5-F6A3-5024-C0E0-E7C6993B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1" y="3229529"/>
            <a:ext cx="9076439" cy="23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47" y="516835"/>
            <a:ext cx="4931227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Convert Text to Vectors 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6756" y="2614724"/>
            <a:ext cx="5146151" cy="3267134"/>
          </a:xfrm>
        </p:spPr>
        <p:txBody>
          <a:bodyPr vert="horz" lIns="0" tIns="45720" rIns="0" bIns="45720" rtlCol="0" anchor="t">
            <a:normAutofit/>
          </a:bodyPr>
          <a:lstStyle/>
          <a:p>
            <a:pPr marL="530225" indent="-530225">
              <a:buFont typeface="Arial" panose="020F0302020204030204"/>
              <a:buChar char="•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Convert each document into a vector using the trained Word2Vec model.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530225" indent="-530225">
              <a:buFont typeface="Arial" panose="020F0302020204030204"/>
              <a:buChar char="•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Each document is represented as a numerical vector.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530225" indent="-530225">
              <a:buFont typeface="Arial" panose="020F0302020204030204"/>
              <a:buChar char="•"/>
            </a:pPr>
            <a:endParaRPr lang="en-US" sz="2400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  <a:ea typeface="Calibri"/>
              <a:cs typeface="Calibri"/>
            </a:endParaRPr>
          </a:p>
          <a:p>
            <a:pPr marL="530225" indent="-530225">
              <a:buFont typeface="Arial" panose="020F0502020204030204" pitchFamily="34" charset="0"/>
              <a:buChar char="•"/>
            </a:pPr>
            <a:endParaRPr lang="en-US" b="1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7474440-F691-B9CA-AE83-44469EA0FC7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6097620" y="2716271"/>
            <a:ext cx="5122593" cy="1137411"/>
          </a:xfrm>
        </p:spPr>
      </p:pic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 Random Forest Model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  <a:p>
            <a:endParaRPr lang="en-US" sz="3600">
              <a:solidFill>
                <a:srgbClr val="FFFFFF"/>
              </a:solidFill>
            </a:endParaRP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08836" y="2627220"/>
            <a:ext cx="3634192" cy="335323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 a Random Forest classifier using Word2Vec implications.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Helps detect patterns in the text.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>
              <a:buFont typeface="Calibri" panose="020F0502020204030204" pitchFamily="34" charset="0"/>
            </a:pPr>
            <a:endParaRPr lang="en-US" sz="1500">
              <a:solidFill>
                <a:srgbClr val="FFFFFF"/>
              </a:solidFill>
            </a:endParaRPr>
          </a:p>
          <a:p>
            <a:pPr marL="342900" indent="-342900">
              <a:buFont typeface="Calibri" panose="020F0502020204030204" pitchFamily="34" charset="0"/>
              <a:buChar char="•"/>
            </a:pPr>
            <a:endParaRPr lang="en-US" sz="1500" b="1">
              <a:solidFill>
                <a:srgbClr val="FFFFFF"/>
              </a:solidFill>
            </a:endParaRPr>
          </a:p>
          <a:p>
            <a:pPr>
              <a:buFont typeface="Calibri" panose="020F0502020204030204" pitchFamily="34" charset="0"/>
            </a:pPr>
            <a:endParaRPr lang="en-US" sz="1500" b="1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0BDB7AD-682C-85BD-88CF-F2F487E5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720982"/>
            <a:ext cx="6798082" cy="34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423</Words>
  <Application>Microsoft Office PowerPoint</Application>
  <PresentationFormat>Widescreen</PresentationFormat>
  <Paragraphs>123</Paragraphs>
  <Slides>17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Retrospect</vt:lpstr>
      <vt:lpstr>Fake News Detection Using Machine Learning </vt:lpstr>
      <vt:lpstr>PowerPoint Presentation</vt:lpstr>
      <vt:lpstr>Contents</vt:lpstr>
      <vt:lpstr>Load Dataset  </vt:lpstr>
      <vt:lpstr>Preprocessing Text   </vt:lpstr>
      <vt:lpstr>Split Data  </vt:lpstr>
      <vt:lpstr>Word2Vec Model  </vt:lpstr>
      <vt:lpstr>Convert Text to Vectors   </vt:lpstr>
      <vt:lpstr>Train Random Forest Model  </vt:lpstr>
      <vt:lpstr>Predicting on Validation Data </vt:lpstr>
      <vt:lpstr>Model Evaluation  </vt:lpstr>
      <vt:lpstr>Data Visualization </vt:lpstr>
      <vt:lpstr>Model Comparison   </vt:lpstr>
      <vt:lpstr>Model Comparison   </vt:lpstr>
      <vt:lpstr>Results  </vt:lpstr>
      <vt:lpstr>Results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633</cp:revision>
  <dcterms:created xsi:type="dcterms:W3CDTF">2023-12-12T16:04:07Z</dcterms:created>
  <dcterms:modified xsi:type="dcterms:W3CDTF">2025-03-17T08:46:46Z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